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1" r:id="rId7"/>
    <p:sldId id="265" r:id="rId8"/>
    <p:sldId id="272" r:id="rId9"/>
    <p:sldId id="270" r:id="rId10"/>
    <p:sldId id="269" r:id="rId11"/>
    <p:sldId id="268" r:id="rId12"/>
    <p:sldId id="264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95" d="100"/>
          <a:sy n="95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1/31/2024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1/31/2024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5.glb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8.xml"/><Relationship Id="rId6" Type="http://schemas.microsoft.com/office/2017/06/relationships/model3d" Target="../media/model3d4.glb"/><Relationship Id="rId5" Type="http://schemas.openxmlformats.org/officeDocument/2006/relationships/image" Target="../media/image7.png"/><Relationship Id="rId4" Type="http://schemas.microsoft.com/office/2017/06/relationships/model3d" Target="../media/model3d3.glb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16.png"/><Relationship Id="rId4" Type="http://schemas.microsoft.com/office/2017/06/relationships/model3d" Target="../media/model3d4.glb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Data</a:t>
            </a:r>
            <a:br>
              <a:rPr lang="en-US" dirty="0"/>
            </a:br>
            <a:r>
              <a:rPr lang="en-US" sz="2000" dirty="0"/>
              <a:t>Julius Andrey Mayo</a:t>
            </a:r>
            <a:br>
              <a:rPr lang="en-US" sz="2000" dirty="0"/>
            </a:br>
            <a:r>
              <a:rPr lang="en-US" sz="2000" dirty="0"/>
              <a:t>Rebekah Shaw</a:t>
            </a:r>
            <a:br>
              <a:rPr lang="en-US" sz="2000" dirty="0"/>
            </a:br>
            <a:r>
              <a:rPr lang="en-US" sz="2000" dirty="0"/>
              <a:t>Joseph Martinez</a:t>
            </a:r>
            <a:br>
              <a:rPr lang="en-US" sz="2000" dirty="0"/>
            </a:br>
            <a:r>
              <a:rPr lang="en-US" sz="2000" dirty="0"/>
              <a:t>Mindy Musch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D844E7-4572-A2A3-E7B7-F52D9CA47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Zillow Home Data Analysis</a:t>
            </a:r>
          </a:p>
          <a:p>
            <a:endParaRPr lang="en-US" dirty="0"/>
          </a:p>
          <a:p>
            <a:r>
              <a:rPr lang="en-US" dirty="0"/>
              <a:t>What is Zillow?</a:t>
            </a:r>
          </a:p>
          <a:p>
            <a:endParaRPr lang="en-US" dirty="0"/>
          </a:p>
          <a:p>
            <a:r>
              <a:rPr lang="en-US" dirty="0"/>
              <a:t>Scope and Limitations of our Research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385419"/>
                  </p:ext>
                </p:extLst>
              </p:nvPr>
            </p:nvGraphicFramePr>
            <p:xfrm>
              <a:off x="6414993" y="567929"/>
              <a:ext cx="4635959" cy="35317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35959" cy="3531706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999233" ay="2114241" az="58754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0738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4993" y="567929"/>
                <a:ext cx="4635959" cy="35317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House Front" descr="3D House, full model, smaller">
                <a:extLst>
                  <a:ext uri="{FF2B5EF4-FFF2-40B4-BE49-F238E27FC236}">
                    <a16:creationId xmlns:a16="http://schemas.microsoft.com/office/drawing/2014/main" id="{28ECCF86-AAD8-4883-9DE6-03184B26F5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546297"/>
                  </p:ext>
                </p:extLst>
              </p:nvPr>
            </p:nvGraphicFramePr>
            <p:xfrm>
              <a:off x="377750" y="2889918"/>
              <a:ext cx="1633728" cy="9524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3728" cy="952433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221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House Front" descr="3D House, full model, smaller">
                <a:extLst>
                  <a:ext uri="{FF2B5EF4-FFF2-40B4-BE49-F238E27FC236}">
                    <a16:creationId xmlns:a16="http://schemas.microsoft.com/office/drawing/2014/main" id="{28ECCF86-AAD8-4883-9DE6-03184B26F5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50" y="2889918"/>
                <a:ext cx="1633728" cy="95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994994"/>
                  </p:ext>
                </p:extLst>
              </p:nvPr>
            </p:nvGraphicFramePr>
            <p:xfrm>
              <a:off x="2464462" y="5408322"/>
              <a:ext cx="5214502" cy="88689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14502" cy="88689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House Level 1" descr="3D House Level 1, front view, separated from the rest of the house diagram">
                <a:extLst>
                  <a:ext uri="{FF2B5EF4-FFF2-40B4-BE49-F238E27FC236}">
                    <a16:creationId xmlns:a16="http://schemas.microsoft.com/office/drawing/2014/main" id="{52404CC0-29D2-4EB9-8EFB-555651B3C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4462" y="5408322"/>
                <a:ext cx="5214502" cy="886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630234"/>
                  </p:ext>
                </p:extLst>
              </p:nvPr>
            </p:nvGraphicFramePr>
            <p:xfrm>
              <a:off x="2495874" y="3795198"/>
              <a:ext cx="5198763" cy="8880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198763" cy="888022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House Level 2" descr="3D House Level 2, front view, separated from the rest of the house diagram">
                <a:extLst>
                  <a:ext uri="{FF2B5EF4-FFF2-40B4-BE49-F238E27FC236}">
                    <a16:creationId xmlns:a16="http://schemas.microsoft.com/office/drawing/2014/main" id="{747CDB80-B51B-4B23-A0F1-C817CABB9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5874" y="3795198"/>
                <a:ext cx="5198763" cy="88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302113"/>
                  </p:ext>
                </p:extLst>
              </p:nvPr>
            </p:nvGraphicFramePr>
            <p:xfrm>
              <a:off x="2559589" y="1611190"/>
              <a:ext cx="5064584" cy="13618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064584" cy="1361809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House Level 3" descr="3D House Level 3, front view, separated from the rest of the house diagram. With the roof off the details of the vaulted ceiling are visible.">
                <a:extLst>
                  <a:ext uri="{FF2B5EF4-FFF2-40B4-BE49-F238E27FC236}">
                    <a16:creationId xmlns:a16="http://schemas.microsoft.com/office/drawing/2014/main" id="{312F70FA-9A3B-4E79-B3B7-756303FB0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9589" y="1611190"/>
                <a:ext cx="5064584" cy="1361809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Bottom Line">
            <a:extLst>
              <a:ext uri="{FF2B5EF4-FFF2-40B4-BE49-F238E27FC236}">
                <a16:creationId xmlns:a16="http://schemas.microsoft.com/office/drawing/2014/main" id="{F2FD7996-8C6D-4F80-89E7-349B1585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5014530"/>
            <a:ext cx="3409517" cy="211015"/>
            <a:chOff x="8187070" y="1740886"/>
            <a:chExt cx="3409517" cy="21101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41485C-C18B-432D-B151-D8CDD5653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ine and dot 25">
              <a:extLst>
                <a:ext uri="{FF2B5EF4-FFF2-40B4-BE49-F238E27FC236}">
                  <a16:creationId xmlns:a16="http://schemas.microsoft.com/office/drawing/2014/main" id="{799EA6B5-E80E-4845-902C-2195037B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3357854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87070" y="1740886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3" name="TextBox 1st Floor" descr="1st FLOOR: &#10;Whitewashed exterior provides a contemporary, yet classical, finish ">
            <a:extLst>
              <a:ext uri="{FF2B5EF4-FFF2-40B4-BE49-F238E27FC236}">
                <a16:creationId xmlns:a16="http://schemas.microsoft.com/office/drawing/2014/main" id="{79CCEBB4-7355-4447-8CE6-70547CB945E8}"/>
              </a:ext>
            </a:extLst>
          </p:cNvPr>
          <p:cNvSpPr txBox="1"/>
          <p:nvPr/>
        </p:nvSpPr>
        <p:spPr>
          <a:xfrm>
            <a:off x="8223506" y="5334322"/>
            <a:ext cx="350248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Median List Price: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List prices increased year over year </a:t>
            </a:r>
          </a:p>
        </p:txBody>
      </p: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118731" y="3753900"/>
            <a:ext cx="3738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Century Gothic" panose="020B0502020202020204" pitchFamily="34" charset="0"/>
              </a:rPr>
              <a:t>Listing Numbers: </a:t>
            </a:r>
          </a:p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Century Gothic" panose="020B0502020202020204" pitchFamily="34" charset="0"/>
              </a:rPr>
              <a:t>Texas has significantly more listing than other states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56831" y="2173481"/>
            <a:ext cx="36619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Century Gothic" panose="020B0502020202020204" pitchFamily="34" charset="0"/>
              </a:rPr>
              <a:t>Zillow Home Values: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Century Gothic" panose="020B0502020202020204" pitchFamily="34" charset="0"/>
              </a:rPr>
              <a:t>Home values increased year over year 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Rental Prices: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Increased year over 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03090-2360-8612-3371-66ECB3E1A3DF}"/>
              </a:ext>
            </a:extLst>
          </p:cNvPr>
          <p:cNvSpPr txBox="1"/>
          <p:nvPr/>
        </p:nvSpPr>
        <p:spPr>
          <a:xfrm>
            <a:off x="2644877" y="285135"/>
            <a:ext cx="460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Key takeaways: </a:t>
            </a: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03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3FEFA7-5B01-F61B-906E-DADB51CFFD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10465" cy="261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4B298-298B-7239-ABE6-C9A26770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3" y="591931"/>
            <a:ext cx="8549715" cy="55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D54AC-D5AD-0420-7D2F-ABF84981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88" y="550606"/>
            <a:ext cx="9102819" cy="5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7104F-C83A-60F2-449C-94CCDEED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2" y="451357"/>
            <a:ext cx="10048568" cy="56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1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DB342-758B-91FA-B17B-C1C108AE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2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C77C9-BD26-44DE-A55B-AF2F07EC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1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9DDF-D246-4D4B-97B1-DEAD14F9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          SUMMARY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3rd Floor Side" descr="Top Side view of the 3rd Floor 3D Floorplan">
                <a:extLst>
                  <a:ext uri="{FF2B5EF4-FFF2-40B4-BE49-F238E27FC236}">
                    <a16:creationId xmlns:a16="http://schemas.microsoft.com/office/drawing/2014/main" id="{2E06940A-0C29-4CEC-BD19-6E0C4546C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0066930"/>
                  </p:ext>
                </p:extLst>
              </p:nvPr>
            </p:nvGraphicFramePr>
            <p:xfrm rot="16200000">
              <a:off x="1407139" y="108392"/>
              <a:ext cx="5715013" cy="7632000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715013" cy="7632000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3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3rd Floor Side" descr="Top Side view of the 3rd Floor 3D Floorplan">
                <a:extLst>
                  <a:ext uri="{FF2B5EF4-FFF2-40B4-BE49-F238E27FC236}">
                    <a16:creationId xmlns:a16="http://schemas.microsoft.com/office/drawing/2014/main" id="{2E06940A-0C29-4CEC-BD19-6E0C4546C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407139" y="108392"/>
                <a:ext cx="5715013" cy="7632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3A08-891B-45B0-BD90-1B8606F7F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2nd Floor">
            <a:extLst>
              <a:ext uri="{FF2B5EF4-FFF2-40B4-BE49-F238E27FC236}">
                <a16:creationId xmlns:a16="http://schemas.microsoft.com/office/drawing/2014/main" id="{42DBAED1-6F6C-4AA8-9F54-D7B1B067C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3737385" y="18288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9938324"/>
                  </p:ext>
                </p:extLst>
              </p:nvPr>
            </p:nvGraphicFramePr>
            <p:xfrm>
              <a:off x="12739315" y="2294964"/>
              <a:ext cx="2988999" cy="43030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8999" cy="4303016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2nd Floor">
                <a:extLst>
                  <a:ext uri="{FF2B5EF4-FFF2-40B4-BE49-F238E27FC236}">
                    <a16:creationId xmlns:a16="http://schemas.microsoft.com/office/drawing/2014/main" id="{278C6FF2-B4EA-43D3-ADED-32B5C3D26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9315" y="2294964"/>
                <a:ext cx="2988999" cy="430301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st Floor">
            <a:extLst>
              <a:ext uri="{FF2B5EF4-FFF2-40B4-BE49-F238E27FC236}">
                <a16:creationId xmlns:a16="http://schemas.microsoft.com/office/drawing/2014/main" id="{3EE64FD5-1C6D-49DE-A4AE-F611D209F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866868" y="1828800"/>
            <a:ext cx="94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778870"/>
                  </p:ext>
                </p:extLst>
              </p:nvPr>
            </p:nvGraphicFramePr>
            <p:xfrm>
              <a:off x="16726778" y="2294964"/>
              <a:ext cx="3003700" cy="430936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03700" cy="4309365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1st Floor">
                <a:extLst>
                  <a:ext uri="{FF2B5EF4-FFF2-40B4-BE49-F238E27FC236}">
                    <a16:creationId xmlns:a16="http://schemas.microsoft.com/office/drawing/2014/main" id="{557832FF-5D64-47EF-84FD-06ACBD8A7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26778" y="2294964"/>
                <a:ext cx="3003700" cy="430936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Roof">
            <a:extLst>
              <a:ext uri="{FF2B5EF4-FFF2-40B4-BE49-F238E27FC236}">
                <a16:creationId xmlns:a16="http://schemas.microsoft.com/office/drawing/2014/main" id="{578ABBD5-23EA-44F3-95D4-DF1817F1A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5440" y="-92659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Roof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728441"/>
                  </p:ext>
                </p:extLst>
              </p:nvPr>
            </p:nvGraphicFramePr>
            <p:xfrm>
              <a:off x="783824" y="-1449970"/>
              <a:ext cx="4073917" cy="123320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73917" cy="1233208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Roof">
                <a:extLst>
                  <a:ext uri="{FF2B5EF4-FFF2-40B4-BE49-F238E27FC236}">
                    <a16:creationId xmlns:a16="http://schemas.microsoft.com/office/drawing/2014/main" id="{2B15E4EF-AC7B-4177-9066-CB6319BB8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3824" y="-1449970"/>
                <a:ext cx="4073917" cy="1233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76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win32_fixed" id="{F3CBAD3C-0BFA-4F41-889C-F334334FA368}" vid="{BE306DD3-F16C-40F8-ABA8-A506293E3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BB156A-0516-4A61-92E2-E4614AB445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7393E1-D94F-45F7-B11F-B76D0E34086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4A3935-F2D1-4AFC-B060-5D489455E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1636</TotalTime>
  <Words>77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Rosario Theme</vt:lpstr>
      <vt:lpstr>Housing Data Julius Andrey Mayo Rebekah Shaw Joseph Martinez Mindy Musch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RESIDENCES PRESENTS:  THE ULTIMATE IN MODERN LIVING</dc:title>
  <dc:creator>Mindy Musch</dc:creator>
  <cp:lastModifiedBy>Mindy Musch</cp:lastModifiedBy>
  <cp:revision>6</cp:revision>
  <dcterms:created xsi:type="dcterms:W3CDTF">2024-01-30T02:54:20Z</dcterms:created>
  <dcterms:modified xsi:type="dcterms:W3CDTF">2024-02-02T03:31:30Z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